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906000"/>
  <p:notesSz cx="6807200" cy="9939325"/>
  <p:embeddedFontLst>
    <p:embeddedFont>
      <p:font typeface="Arim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regular.fntdata"/><Relationship Id="rId25" Type="http://schemas.openxmlformats.org/officeDocument/2006/relationships/slide" Target="slides/slide20.xml"/><Relationship Id="rId28" Type="http://schemas.openxmlformats.org/officeDocument/2006/relationships/font" Target="fonts/Arimo-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64570a1c_0_24:notes"/>
          <p:cNvSpPr/>
          <p:nvPr>
            <p:ph idx="2" type="sldImg"/>
          </p:nvPr>
        </p:nvSpPr>
        <p:spPr>
          <a:xfrm>
            <a:off x="712788" y="746125"/>
            <a:ext cx="53817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64570a1c_0_24:notes"/>
          <p:cNvSpPr txBox="1"/>
          <p:nvPr>
            <p:ph idx="1" type="body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4064570a1c_0_24:notes"/>
          <p:cNvSpPr txBox="1"/>
          <p:nvPr>
            <p:ph idx="12" type="sldNum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S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0142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972637" y="1964267"/>
            <a:ext cx="6190414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972637" y="4385734"/>
            <a:ext cx="6190414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7315004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972638" y="5870577"/>
            <a:ext cx="4259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71074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type="title"/>
          </p:nvPr>
        </p:nvSpPr>
        <p:spPr>
          <a:xfrm>
            <a:off x="500639" y="1735672"/>
            <a:ext cx="443863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5448300" y="914400"/>
            <a:ext cx="3467100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500639" y="3107272"/>
            <a:ext cx="443863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全景圖片 (含標題)">
  <p:cSld name="全景圖片 (含標題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86" name="Google Shape;8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495301" y="4732865"/>
            <a:ext cx="84201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Google Shape;88;p12"/>
          <p:cNvSpPr/>
          <p:nvPr>
            <p:ph idx="2" type="pic"/>
          </p:nvPr>
        </p:nvSpPr>
        <p:spPr>
          <a:xfrm>
            <a:off x="990601" y="932112"/>
            <a:ext cx="7429500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495301" y="5299603"/>
            <a:ext cx="84201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與說明文字">
  <p:cSld name="標題與說明文字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title"/>
          </p:nvPr>
        </p:nvSpPr>
        <p:spPr>
          <a:xfrm>
            <a:off x="495304" y="609603"/>
            <a:ext cx="84200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495303" y="4343400"/>
            <a:ext cx="84200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引述 (含標題)">
  <p:cSld name="引述 (含標題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380451" y="2751671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56946" y="718114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952375" y="609603"/>
            <a:ext cx="768223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1071061" y="3352800"/>
            <a:ext cx="744914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2" type="body"/>
          </p:nvPr>
        </p:nvSpPr>
        <p:spPr>
          <a:xfrm>
            <a:off x="500788" y="4343400"/>
            <a:ext cx="8420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名片">
  <p:cSld name="名片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495302" y="3291648"/>
            <a:ext cx="8420101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95300" y="4760448"/>
            <a:ext cx="842010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引述名片">
  <p:cSld name="引述名片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8380451" y="2751671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56946" y="718114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952375" y="609603"/>
            <a:ext cx="768223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495301" y="3886200"/>
            <a:ext cx="8420101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95301" y="4775200"/>
            <a:ext cx="84201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是非題">
  <p:cSld name="是非題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503144" y="609603"/>
            <a:ext cx="8420101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503144" y="3505200"/>
            <a:ext cx="8420101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503143" y="4343400"/>
            <a:ext cx="842010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36" name="Google Shape;13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 rot="5400000">
            <a:off x="2880784" y="-243415"/>
            <a:ext cx="3649133" cy="8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43" name="Google Shape;14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5416429" y="2292232"/>
            <a:ext cx="5181601" cy="1816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1149183" y="-44283"/>
            <a:ext cx="5181600" cy="6489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內容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1733"/>
              </a:spcBef>
              <a:spcAft>
                <a:spcPts val="1733"/>
              </a:spcAft>
              <a:buClr>
                <a:schemeClr val="lt1"/>
              </a:buClr>
              <a:buSzPts val="1400"/>
              <a:buFont typeface="Arial"/>
              <a:buChar char="■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495302" y="3308581"/>
            <a:ext cx="84201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95301" y="4777381"/>
            <a:ext cx="84201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95301" y="2142068"/>
            <a:ext cx="4130802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784599" y="2142069"/>
            <a:ext cx="413080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05437" y="2218267"/>
            <a:ext cx="383565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95300" y="2870201"/>
            <a:ext cx="413080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103713" y="2218267"/>
            <a:ext cx="38116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784598" y="2870201"/>
            <a:ext cx="413080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495301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title"/>
          </p:nvPr>
        </p:nvSpPr>
        <p:spPr>
          <a:xfrm>
            <a:off x="500194" y="1557868"/>
            <a:ext cx="3101486" cy="143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906656" y="609601"/>
            <a:ext cx="501364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500194" y="2997201"/>
            <a:ext cx="3101486" cy="184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jpg"/><Relationship Id="rId7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26.png"/><Relationship Id="rId7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8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5" Type="http://schemas.openxmlformats.org/officeDocument/2006/relationships/image" Target="../media/image37.png"/><Relationship Id="rId14" Type="http://schemas.openxmlformats.org/officeDocument/2006/relationships/image" Target="../media/image40.png"/><Relationship Id="rId5" Type="http://schemas.openxmlformats.org/officeDocument/2006/relationships/image" Target="../media/image29.jp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4.gif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4.gif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17513" y="1988840"/>
            <a:ext cx="8420100" cy="1684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zh-TW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無人商店</a:t>
            </a:r>
            <a:br>
              <a:rPr b="1" i="0" lang="zh-TW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485900" y="4077072"/>
            <a:ext cx="6934200" cy="203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整合開發工程師就業養成班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組別:第七組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成員:葉冠麟、劉哲通、黃意舜、鄭又華、游婷雅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subTitle"/>
          </p:nvPr>
        </p:nvSpPr>
        <p:spPr>
          <a:xfrm>
            <a:off x="116463" y="1268760"/>
            <a:ext cx="9595066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偵測物件包含以下資訊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1.BOXES:框住物件矩形的座標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2.CLASSES:物件的類別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3.SCORES:分數(信心值)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CATEGORY_INDEX:所在類別的索引值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818541" y="188641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即時影像物件偵測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期末專題\流程圖\推薦系統.jpg" id="289" name="Google Shape;2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41" y="1916832"/>
            <a:ext cx="7842251" cy="40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529616" y="332657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商品推薦系統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1136576" y="188641"/>
            <a:ext cx="77724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物件偵測/辨識—貨架偵測</a:t>
            </a:r>
            <a:endParaRPr/>
          </a:p>
        </p:txBody>
      </p:sp>
      <p:cxnSp>
        <p:nvCxnSpPr>
          <p:cNvPr id="297" name="Google Shape;297;p31"/>
          <p:cNvCxnSpPr>
            <a:stCxn id="298" idx="3"/>
            <a:endCxn id="299" idx="1"/>
          </p:cNvCxnSpPr>
          <p:nvPr/>
        </p:nvCxnSpPr>
        <p:spPr>
          <a:xfrm>
            <a:off x="2785549" y="1836976"/>
            <a:ext cx="13716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298" name="Google Shape;298;p31"/>
          <p:cNvSpPr/>
          <p:nvPr/>
        </p:nvSpPr>
        <p:spPr>
          <a:xfrm>
            <a:off x="1471347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574450" y="1654215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資料集</a:t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4157115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4171197" y="1490800"/>
            <a:ext cx="12382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模型</a:t>
            </a: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3044879" y="133221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訓練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5783336" y="1304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</a:t>
            </a:r>
            <a:endParaRPr/>
          </a:p>
        </p:txBody>
      </p:sp>
      <p:cxnSp>
        <p:nvCxnSpPr>
          <p:cNvPr id="304" name="Google Shape;304;p31"/>
          <p:cNvCxnSpPr>
            <a:stCxn id="305" idx="2"/>
            <a:endCxn id="306" idx="0"/>
          </p:cNvCxnSpPr>
          <p:nvPr/>
        </p:nvCxnSpPr>
        <p:spPr>
          <a:xfrm>
            <a:off x="7426120" y="2233020"/>
            <a:ext cx="13500" cy="89940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306" name="Google Shape;306;p31"/>
          <p:cNvSpPr/>
          <p:nvPr/>
        </p:nvSpPr>
        <p:spPr>
          <a:xfrm>
            <a:off x="6782574" y="3132448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769019" y="3206745"/>
            <a:ext cx="13433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Notify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通知</a:t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6769019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6847702" y="1543068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實時偵測</a:t>
            </a:r>
            <a:endParaRPr/>
          </a:p>
        </p:txBody>
      </p:sp>
      <p:cxnSp>
        <p:nvCxnSpPr>
          <p:cNvPr id="309" name="Google Shape;309;p31"/>
          <p:cNvCxnSpPr>
            <a:stCxn id="299" idx="3"/>
            <a:endCxn id="305" idx="1"/>
          </p:cNvCxnSpPr>
          <p:nvPr/>
        </p:nvCxnSpPr>
        <p:spPr>
          <a:xfrm>
            <a:off x="5471317" y="1836976"/>
            <a:ext cx="1297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310" name="Google Shape;310;p31"/>
          <p:cNvSpPr/>
          <p:nvPr/>
        </p:nvSpPr>
        <p:spPr>
          <a:xfrm>
            <a:off x="4171197" y="3164644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4278833" y="3288080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持續定時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</a:t>
            </a:r>
            <a:endParaRPr/>
          </a:p>
        </p:txBody>
      </p:sp>
      <p:cxnSp>
        <p:nvCxnSpPr>
          <p:cNvPr id="312" name="Google Shape;312;p31"/>
          <p:cNvCxnSpPr>
            <a:stCxn id="307" idx="1"/>
            <a:endCxn id="310" idx="3"/>
          </p:cNvCxnSpPr>
          <p:nvPr/>
        </p:nvCxnSpPr>
        <p:spPr>
          <a:xfrm rot="10800000">
            <a:off x="5485319" y="3560688"/>
            <a:ext cx="12837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836" y="1168863"/>
            <a:ext cx="1162951" cy="143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292" y="1676140"/>
            <a:ext cx="2671640" cy="150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3193" y="2867100"/>
            <a:ext cx="1582763" cy="130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9322" y="5560096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3643813" y="4262554"/>
            <a:ext cx="3566922" cy="243649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50" y="2076560"/>
            <a:ext cx="2832868" cy="3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5778" y="2065407"/>
            <a:ext cx="2862739" cy="353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2110" y="2054302"/>
            <a:ext cx="2862740" cy="3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247054" y="493823"/>
            <a:ext cx="275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聊天機器人</a:t>
            </a:r>
            <a:endParaRPr b="1" sz="3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75" y="4625975"/>
            <a:ext cx="2546400" cy="1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25" y="3162050"/>
            <a:ext cx="18669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600" y="1644625"/>
            <a:ext cx="2731575" cy="1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75" y="1644625"/>
            <a:ext cx="2731550" cy="178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125" y="4625975"/>
            <a:ext cx="2292525" cy="17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/>
        </p:nvSpPr>
        <p:spPr>
          <a:xfrm>
            <a:off x="247054" y="493823"/>
            <a:ext cx="275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聊天機器人</a:t>
            </a:r>
            <a:endParaRPr b="1" sz="3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49" y="3684428"/>
            <a:ext cx="457201" cy="56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3681530" y="1493185"/>
            <a:ext cx="2221200" cy="9144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影片</a:t>
            </a:r>
            <a:endParaRPr/>
          </a:p>
        </p:txBody>
      </p:sp>
      <p:cxnSp>
        <p:nvCxnSpPr>
          <p:cNvPr id="346" name="Google Shape;346;p34"/>
          <p:cNvCxnSpPr/>
          <p:nvPr/>
        </p:nvCxnSpPr>
        <p:spPr>
          <a:xfrm>
            <a:off x="4800214" y="2407585"/>
            <a:ext cx="0" cy="1084438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7" name="Google Shape;347;p34"/>
          <p:cNvSpPr/>
          <p:nvPr/>
        </p:nvSpPr>
        <p:spPr>
          <a:xfrm>
            <a:off x="3690219" y="3484718"/>
            <a:ext cx="2219989" cy="912933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3681530" y="5329616"/>
            <a:ext cx="2221200" cy="9144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圖片</a:t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5910207" y="3761164"/>
            <a:ext cx="887407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A8A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790137" y="1514779"/>
            <a:ext cx="1872205" cy="472923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讀取影格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模糊處理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計算目前影格與平均影像的差異值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圖片轉為灰階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篩選出變動程度大於門檻值的區域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函數去除雜訊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忽略變動太小的區域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儲存有變動的影像</a:t>
            </a:r>
            <a:endParaRPr/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34"/>
          <p:cNvCxnSpPr/>
          <p:nvPr/>
        </p:nvCxnSpPr>
        <p:spPr>
          <a:xfrm>
            <a:off x="4800213" y="4397651"/>
            <a:ext cx="0" cy="905628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p34"/>
          <p:cNvSpPr txBox="1"/>
          <p:nvPr/>
        </p:nvSpPr>
        <p:spPr>
          <a:xfrm>
            <a:off x="3072021" y="328833"/>
            <a:ext cx="34563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影片物件捕捉</a:t>
            </a:r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983" y="2504372"/>
            <a:ext cx="2038042" cy="251358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/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2766126" y="4562114"/>
            <a:ext cx="495798" cy="45584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期望目標</a:t>
            </a:r>
            <a:endParaRPr/>
          </a:p>
        </p:txBody>
      </p:sp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452406" y="1643050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電腦視覺偵測商品進貨是否有瑕疵。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利用機器學習針對消費者購物明細做數據分析。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電腦視覺紀錄顧客行為、行走路線，滯留時時間。</a:t>
            </a:r>
            <a:endParaRPr/>
          </a:p>
          <a:p>
            <a:pPr indent="-1714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495301" y="28217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使用技術</a:t>
            </a:r>
            <a:endParaRPr/>
          </a:p>
        </p:txBody>
      </p:sp>
      <p:pic>
        <p:nvPicPr>
          <p:cNvPr descr="th.jpg" id="369" name="Google Shape;36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0866" y="4456735"/>
            <a:ext cx="2480239" cy="160275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4176" y="429164"/>
            <a:ext cx="21812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jQuery」的圖片搜尋結果" id="372" name="Google Shape;37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9392" y="3782316"/>
            <a:ext cx="1905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html css javascript」的圖片搜尋結果" id="373" name="Google Shape;37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22" y="1438422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158" y="4071942"/>
            <a:ext cx="10668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zure.jpg" id="375" name="Google Shape;37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29737" y="4071942"/>
            <a:ext cx="1595414" cy="1143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_logo_smile_1200x630.png" id="376" name="Google Shape;376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5590" y="2303676"/>
            <a:ext cx="1952604" cy="128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0729" y="5268495"/>
            <a:ext cx="3644915" cy="126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34176" y="2354425"/>
            <a:ext cx="2290975" cy="155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73186" y="429164"/>
            <a:ext cx="1909961" cy="131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05351" y="429164"/>
            <a:ext cx="2181225" cy="120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82536" y="1916832"/>
            <a:ext cx="27336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10325" y="5211066"/>
            <a:ext cx="20193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2" type="sldNum"/>
          </p:nvPr>
        </p:nvSpPr>
        <p:spPr>
          <a:xfrm>
            <a:off x="871074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「demo」的圖片搜尋結果" id="388" name="Google Shape;3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560" y="1124744"/>
            <a:ext cx="8282520" cy="484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4106858" y="-28380"/>
            <a:ext cx="169228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概念介紹</a:t>
            </a:r>
            <a:endParaRPr/>
          </a:p>
        </p:txBody>
      </p:sp>
      <p:pic>
        <p:nvPicPr>
          <p:cNvPr descr="圖片1.png" id="161" name="Google Shape;16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39" y="1114620"/>
            <a:ext cx="8788921" cy="562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4124908" y="415519"/>
            <a:ext cx="1656184" cy="587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無人商店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化的入口網站機制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82303000_Max_s.jpg" id="402" name="Google Shape;4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4" y="1500174"/>
            <a:ext cx="3929090" cy="478634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7-11.jpg" id="403" name="Google Shape;40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20" y="1500174"/>
            <a:ext cx="3863171" cy="478634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744" y="226990"/>
            <a:ext cx="4968552" cy="640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4056298" y="174887"/>
            <a:ext cx="1793404" cy="1113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專題架構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23"/>
          <p:cNvGrpSpPr/>
          <p:nvPr/>
        </p:nvGrpSpPr>
        <p:grpSpPr>
          <a:xfrm>
            <a:off x="2532479" y="1723498"/>
            <a:ext cx="4867962" cy="4401290"/>
            <a:chOff x="881479" y="0"/>
            <a:chExt cx="4867962" cy="4401290"/>
          </a:xfrm>
        </p:grpSpPr>
        <p:sp>
          <p:nvSpPr>
            <p:cNvPr id="178" name="Google Shape;178;p23"/>
            <p:cNvSpPr/>
            <p:nvPr/>
          </p:nvSpPr>
          <p:spPr>
            <a:xfrm rot="10800000">
              <a:off x="1357781" y="0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 txBox="1"/>
            <p:nvPr/>
          </p:nvSpPr>
          <p:spPr>
            <a:xfrm>
              <a:off x="1582472" y="0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個人化與管理者的入口網站</a:t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81479" y="1376"/>
              <a:ext cx="898763" cy="898763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 rot="10800000">
              <a:off x="1330860" y="1168426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1555551" y="1168426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網站聊天BOT與影像辨識登入技術</a:t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881479" y="1168426"/>
              <a:ext cx="898763" cy="89876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10800000">
              <a:off x="1330860" y="2335477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1555551" y="2335477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開放性區域影像辨識系統</a:t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881479" y="2335477"/>
              <a:ext cx="898763" cy="898763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10800000">
              <a:off x="1330860" y="3502527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1555551" y="3502527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語音助理影像辨識結帳功能</a:t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881479" y="3502527"/>
              <a:ext cx="898763" cy="898763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999" l="0" r="0" t="-999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3912282" y="332656"/>
            <a:ext cx="2081436" cy="875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專題架構</a:t>
            </a:r>
            <a:endParaRPr/>
          </a:p>
        </p:txBody>
      </p:sp>
      <p:grpSp>
        <p:nvGrpSpPr>
          <p:cNvPr id="195" name="Google Shape;195;p24"/>
          <p:cNvGrpSpPr/>
          <p:nvPr/>
        </p:nvGrpSpPr>
        <p:grpSpPr>
          <a:xfrm>
            <a:off x="1524009" y="1715786"/>
            <a:ext cx="7071516" cy="4569334"/>
            <a:chOff x="33" y="1298"/>
            <a:chExt cx="7071516" cy="4569334"/>
          </a:xfrm>
        </p:grpSpPr>
        <p:sp>
          <p:nvSpPr>
            <p:cNvPr id="196" name="Google Shape;196;p24"/>
            <p:cNvSpPr/>
            <p:nvPr/>
          </p:nvSpPr>
          <p:spPr>
            <a:xfrm>
              <a:off x="33" y="1298"/>
              <a:ext cx="7070738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42207" y="43472"/>
              <a:ext cx="6986390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4775" lIns="224775" spcFirstLastPara="1" rIns="224775" wrap="square" tIns="22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Calibri"/>
                <a:buNone/>
              </a:pPr>
              <a:r>
                <a:rPr b="1" i="0" lang="zh-TW" sz="5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網站</a:t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811" y="1566054"/>
              <a:ext cx="4618825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42985" y="1608228"/>
              <a:ext cx="4534477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影像辨識登入</a:t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811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42985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影像辨識結帳</a:t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357724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399898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管理者功能</a:t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809637" y="1566054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4851811" y="1608228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傳統登入(含BOT登入)</a:t>
              </a:r>
              <a:endParaRPr b="1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809637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4851811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會員功能</a:t>
              </a:r>
              <a:endParaRPr/>
            </a:p>
          </p:txBody>
        </p:sp>
      </p:grp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683710" y="33538"/>
            <a:ext cx="2304256" cy="803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語音機器人</a:t>
            </a:r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1236895" y="843447"/>
            <a:ext cx="5630842" cy="5681896"/>
            <a:chOff x="1180439" y="6735"/>
            <a:chExt cx="5630842" cy="5681896"/>
          </a:xfrm>
        </p:grpSpPr>
        <p:sp>
          <p:nvSpPr>
            <p:cNvPr id="215" name="Google Shape;215;p25"/>
            <p:cNvSpPr/>
            <p:nvPr/>
          </p:nvSpPr>
          <p:spPr>
            <a:xfrm>
              <a:off x="1209135" y="6735"/>
              <a:ext cx="2390371" cy="1236096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1245339" y="42939"/>
              <a:ext cx="2317963" cy="1163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聲音</a:t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 rot="-6581">
              <a:off x="3672359" y="379312"/>
              <a:ext cx="644289" cy="484855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 txBox="1"/>
            <p:nvPr/>
          </p:nvSpPr>
          <p:spPr>
            <a:xfrm rot="-6581">
              <a:off x="3672359" y="476422"/>
              <a:ext cx="498833" cy="290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4413934" y="16020"/>
              <a:ext cx="2397347" cy="1205242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 txBox="1"/>
            <p:nvPr/>
          </p:nvSpPr>
          <p:spPr>
            <a:xfrm>
              <a:off x="4449234" y="51320"/>
              <a:ext cx="2326747" cy="1134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文字(GOOGLE API)</a:t>
              </a:r>
              <a:endParaRPr b="1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 rot="5405380">
              <a:off x="5141931" y="1461321"/>
              <a:ext cx="934364" cy="590998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 txBox="1"/>
            <p:nvPr/>
          </p:nvSpPr>
          <p:spPr>
            <a:xfrm rot="5380">
              <a:off x="5431952" y="1289639"/>
              <a:ext cx="354598" cy="75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4334150" y="2280308"/>
              <a:ext cx="2397347" cy="1082258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4365848" y="2312006"/>
              <a:ext cx="2333951" cy="1018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語言庫模糊比對</a:t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rot="5396987">
              <a:off x="5167394" y="3504549"/>
              <a:ext cx="874711" cy="5945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 txBox="1"/>
            <p:nvPr/>
          </p:nvSpPr>
          <p:spPr>
            <a:xfrm rot="-3013">
              <a:off x="5426308" y="3364465"/>
              <a:ext cx="356726" cy="696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4369775" y="4250223"/>
              <a:ext cx="2404300" cy="1438408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4411905" y="4292353"/>
              <a:ext cx="2320040" cy="1354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聲音輸出</a:t>
              </a:r>
              <a:endParaRPr b="1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(機器學習)</a:t>
              </a:r>
              <a:endParaRPr b="1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 rot="10800000">
              <a:off x="3582104" y="2571574"/>
              <a:ext cx="666365" cy="45276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3717932" y="2662126"/>
              <a:ext cx="530537" cy="271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180439" y="2225630"/>
              <a:ext cx="2397347" cy="108945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 txBox="1"/>
            <p:nvPr/>
          </p:nvSpPr>
          <p:spPr>
            <a:xfrm>
              <a:off x="1212348" y="2257539"/>
              <a:ext cx="2333529" cy="1025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動作輸出</a:t>
              </a:r>
              <a:endParaRPr/>
            </a:p>
          </p:txBody>
        </p:sp>
      </p:grpSp>
      <p:sp>
        <p:nvSpPr>
          <p:cNvPr id="233" name="Google Shape;233;p25"/>
          <p:cNvSpPr/>
          <p:nvPr/>
        </p:nvSpPr>
        <p:spPr>
          <a:xfrm flipH="1">
            <a:off x="6963568" y="3166833"/>
            <a:ext cx="2880320" cy="1107996"/>
          </a:xfrm>
          <a:prstGeom prst="rect">
            <a:avLst/>
          </a:prstGeom>
          <a:solidFill>
            <a:srgbClr val="F7F7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1144"/>
              </a:buClr>
              <a:buSzPts val="1400"/>
              <a:buFont typeface="Arimo"/>
              <a:buNone/>
            </a:pPr>
            <a:r>
              <a:rPr b="1" i="0" lang="zh-TW" sz="1400" u="none" cap="none" strike="noStrike">
                <a:solidFill>
                  <a:srgbClr val="DD1144"/>
                </a:solidFill>
                <a:latin typeface="Arimo"/>
                <a:ea typeface="Arimo"/>
                <a:cs typeface="Arimo"/>
                <a:sym typeface="Arimo"/>
              </a:rPr>
              <a:t>JsonDatabaseAdapter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作為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storage adapter</a:t>
            </a:r>
            <a:endParaRPr b="1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DD1144"/>
                </a:solidFill>
                <a:latin typeface="Arimo"/>
                <a:ea typeface="Arimo"/>
                <a:cs typeface="Arimo"/>
                <a:sym typeface="Arimo"/>
              </a:rPr>
              <a:t>ClosestMatchAdapter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zh-TW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作為 logic adapter,指是裡用一些自然語言處理演算法</a:t>
            </a:r>
            <a:r>
              <a:rPr b="1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來找出與用戶輸入最接近的問句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88" y="5335245"/>
            <a:ext cx="2088232" cy="137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197" y="5446661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482207" y="4184656"/>
            <a:ext cx="2734343" cy="243649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5400"/>
            <a:ext cx="9601202" cy="308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ctrTitle"/>
          </p:nvPr>
        </p:nvSpPr>
        <p:spPr>
          <a:xfrm>
            <a:off x="992560" y="170432"/>
            <a:ext cx="7230803" cy="604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結帳系統—物件偵測/辨識</a:t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1856656" y="105273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147133" y="105273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856656" y="303295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6147133" y="303295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27"/>
          <p:cNvCxnSpPr>
            <a:stCxn id="251" idx="3"/>
            <a:endCxn id="252" idx="1"/>
          </p:cNvCxnSpPr>
          <p:nvPr/>
        </p:nvCxnSpPr>
        <p:spPr>
          <a:xfrm>
            <a:off x="3280375" y="1448780"/>
            <a:ext cx="2866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cxnSp>
        <p:nvCxnSpPr>
          <p:cNvPr id="256" name="Google Shape;256;p27"/>
          <p:cNvCxnSpPr>
            <a:stCxn id="252" idx="2"/>
            <a:endCxn id="254" idx="0"/>
          </p:cNvCxnSpPr>
          <p:nvPr/>
        </p:nvCxnSpPr>
        <p:spPr>
          <a:xfrm>
            <a:off x="6858992" y="1844824"/>
            <a:ext cx="0" cy="118800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cxnSp>
        <p:nvCxnSpPr>
          <p:cNvPr id="257" name="Google Shape;257;p27"/>
          <p:cNvCxnSpPr>
            <a:stCxn id="254" idx="1"/>
            <a:endCxn id="253" idx="3"/>
          </p:cNvCxnSpPr>
          <p:nvPr/>
        </p:nvCxnSpPr>
        <p:spPr>
          <a:xfrm rot="10800000">
            <a:off x="3280333" y="3429000"/>
            <a:ext cx="2866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258" name="Google Shape;258;p27"/>
          <p:cNvSpPr txBox="1"/>
          <p:nvPr/>
        </p:nvSpPr>
        <p:spPr>
          <a:xfrm>
            <a:off x="1968349" y="121794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資料集</a:t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6258828" y="1217947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標籤檔</a:t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2135062" y="319816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驗證</a:t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6425540" y="319816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模型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4118908" y="908721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標籤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6966714" y="2257853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訓練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4118908" y="2888903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評估</a:t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947" y="5402901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6951755" y="4210149"/>
            <a:ext cx="2230287" cy="241842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891" y="2712816"/>
            <a:ext cx="1162951" cy="143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8828" y="2532110"/>
            <a:ext cx="2908569" cy="163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1" type="subTitle"/>
          </p:nvPr>
        </p:nvSpPr>
        <p:spPr>
          <a:xfrm>
            <a:off x="116463" y="1772816"/>
            <a:ext cx="9595066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1.主要使用的是TENSORFLOW OBJECT DETECTION的API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2.辨識模型為FASTER_RCNN_INCEPTION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3.投入的資料集每項商品約200張照片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4.LOSS FUNCTION為:0.0247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818541" y="188641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偵測/辨識模型訓練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天體">
  <a:themeElements>
    <a:clrScheme name="天體">
      <a:dk1>
        <a:srgbClr val="000000"/>
      </a:dk1>
      <a:lt1>
        <a:srgbClr val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